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58" r:id="rId3"/>
    <p:sldId id="257" r:id="rId4"/>
    <p:sldId id="260" r:id="rId5"/>
    <p:sldId id="261" r:id="rId6"/>
    <p:sldId id="265" r:id="rId7"/>
    <p:sldId id="270" r:id="rId8"/>
    <p:sldId id="266" r:id="rId9"/>
    <p:sldId id="269" r:id="rId10"/>
    <p:sldId id="271" r:id="rId11"/>
    <p:sldId id="268" r:id="rId12"/>
    <p:sldId id="262" r:id="rId13"/>
    <p:sldId id="263" r:id="rId14"/>
    <p:sldId id="267" r:id="rId15"/>
    <p:sldId id="264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8FD"/>
    <a:srgbClr val="019AFF"/>
    <a:srgbClr val="0CA5FF"/>
    <a:srgbClr val="12ABFF"/>
    <a:srgbClr val="66CCFF"/>
    <a:srgbClr val="0099FF"/>
    <a:srgbClr val="FFFF99"/>
    <a:srgbClr val="FFFFCC"/>
    <a:srgbClr val="FF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CA029-6270-487D-8C57-B7D7AC74CCA1}" type="datetimeFigureOut">
              <a:rPr lang="th-TH" smtClean="0"/>
              <a:t>25/09/59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AE50B-33FA-4981-B4E3-C8542A3D1A2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867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949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1562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284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8842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7020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3435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759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093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889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804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666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4517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881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569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AE50B-33FA-4981-B4E3-C8542A3D1A24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883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D6E6-20D3-4701-A6A0-43F3A47AE76F}" type="datetime1">
              <a:rPr lang="th-TH" smtClean="0"/>
              <a:t>25/09/59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dirty="0" err="1" smtClean="0"/>
              <a:t>ปวช</a:t>
            </a:r>
            <a:r>
              <a:rPr lang="th-TH" dirty="0" smtClean="0"/>
              <a:t>.2 สาขาคอมพิวเตอร์ธุรกิจ วิทยาลัยเทคโนโลยีนครหาดใหญ่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77F-6446-4FD3-A294-CAB8FAFACF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30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84AB-0161-412A-A1BB-FB733AC8F8ED}" type="datetime1">
              <a:rPr lang="th-TH" smtClean="0"/>
              <a:t>25/09/59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dirty="0" err="1" smtClean="0"/>
              <a:t>ปวช</a:t>
            </a:r>
            <a:r>
              <a:rPr lang="th-TH" dirty="0" smtClean="0"/>
              <a:t>.2 สาขาคอมพิวเตอร์ธุรกิจ วิทยาลัยเทคโนโลยีนครหาดใหญ่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77F-6446-4FD3-A294-CAB8FAFACF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419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D8B1-DA6F-4C7D-A707-781CA92B6C44}" type="datetime1">
              <a:rPr lang="th-TH" smtClean="0"/>
              <a:t>25/09/59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dirty="0" err="1" smtClean="0"/>
              <a:t>ปวช</a:t>
            </a:r>
            <a:r>
              <a:rPr lang="th-TH" dirty="0" smtClean="0"/>
              <a:t>.2 สาขาคอมพิวเตอร์ธุรกิจ วิทยาลัยเทคโนโลยีนครหาดใหญ่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77F-6446-4FD3-A294-CAB8FAFACF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44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5E70-D84F-4906-BB2B-B14AADF70421}" type="datetime1">
              <a:rPr lang="th-TH" smtClean="0"/>
              <a:t>25/09/59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dirty="0" err="1" smtClean="0"/>
              <a:t>ปวช</a:t>
            </a:r>
            <a:r>
              <a:rPr lang="th-TH" dirty="0" smtClean="0"/>
              <a:t>.2 สาขาคอมพิวเตอร์ธุรกิจ วิทยาลัยเทคโนโลยีนครหาดใหญ่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77F-6446-4FD3-A294-CAB8FAFACF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122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3B7A-9063-472E-9D77-81B791A20F3B}" type="datetime1">
              <a:rPr lang="th-TH" smtClean="0"/>
              <a:t>25/09/59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dirty="0" err="1" smtClean="0"/>
              <a:t>ปวช</a:t>
            </a:r>
            <a:r>
              <a:rPr lang="th-TH" dirty="0" smtClean="0"/>
              <a:t>.2 สาขาคอมพิวเตอร์ธุรกิจ วิทยาลัยเทคโนโลยีนครหาดใหญ่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77F-6446-4FD3-A294-CAB8FAFACF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295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C68E-BA94-4BF4-9A73-05F6801DD566}" type="datetime1">
              <a:rPr lang="th-TH" smtClean="0"/>
              <a:t>25/09/59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dirty="0" err="1" smtClean="0"/>
              <a:t>ปวช</a:t>
            </a:r>
            <a:r>
              <a:rPr lang="th-TH" dirty="0" smtClean="0"/>
              <a:t>.2 สาขาคอมพิวเตอร์ธุรกิจ วิทยาลัยเทคโนโลยีนครหาดใหญ่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77F-6446-4FD3-A294-CAB8FAFACF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661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C213-E7C1-4E69-A74F-2A390660C96A}" type="datetime1">
              <a:rPr lang="th-TH" smtClean="0"/>
              <a:t>25/09/59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dirty="0" err="1" smtClean="0"/>
              <a:t>ปวช</a:t>
            </a:r>
            <a:r>
              <a:rPr lang="th-TH" dirty="0" smtClean="0"/>
              <a:t>.2 สาขาคอมพิวเตอร์ธุรกิจ วิทยาลัยเทคโนโลยีนครหาดใหญ่</a:t>
            </a:r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77F-6446-4FD3-A294-CAB8FAFACF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077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D0BD-CEB1-405D-92CA-B3505FB63602}" type="datetime1">
              <a:rPr lang="th-TH" smtClean="0"/>
              <a:t>25/09/59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dirty="0" err="1" smtClean="0"/>
              <a:t>ปวช</a:t>
            </a:r>
            <a:r>
              <a:rPr lang="th-TH" dirty="0" smtClean="0"/>
              <a:t>.2 สาขาคอมพิวเตอร์ธุรกิจ วิทยาลัยเทคโนโลยีนครหาดใหญ่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77F-6446-4FD3-A294-CAB8FAFACF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983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352-4FA0-4A5E-A2FD-69C8C4633D9B}" type="datetime1">
              <a:rPr lang="th-TH" smtClean="0"/>
              <a:t>25/09/59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dirty="0" err="1" smtClean="0"/>
              <a:t>ปวช</a:t>
            </a:r>
            <a:r>
              <a:rPr lang="th-TH" dirty="0" smtClean="0"/>
              <a:t>.2 สาขาคอมพิวเตอร์ธุรกิจ วิทยาลัยเทคโนโลยีนครหาดใหญ่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77F-6446-4FD3-A294-CAB8FAFACF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523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B9BA-F8CC-46BC-9745-9C14B30F1534}" type="datetime1">
              <a:rPr lang="th-TH" smtClean="0"/>
              <a:t>25/09/59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dirty="0" err="1" smtClean="0"/>
              <a:t>ปวช</a:t>
            </a:r>
            <a:r>
              <a:rPr lang="th-TH" dirty="0" smtClean="0"/>
              <a:t>.2 สาขาคอมพิวเตอร์ธุรกิจ วิทยาลัยเทคโนโลยีนครหาดใหญ่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77F-6446-4FD3-A294-CAB8FAFACF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941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B07C-7D3E-46BF-8FF3-3BFD37AD3F05}" type="datetime1">
              <a:rPr lang="th-TH" smtClean="0"/>
              <a:t>25/09/59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dirty="0" err="1" smtClean="0"/>
              <a:t>ปวช</a:t>
            </a:r>
            <a:r>
              <a:rPr lang="th-TH" dirty="0" smtClean="0"/>
              <a:t>.2 สาขาคอมพิวเตอร์ธุรกิจ วิทยาลัยเทคโนโลยีนครหาดใหญ่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77F-6446-4FD3-A294-CAB8FAFACF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802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CCFF"/>
            </a:gs>
            <a:gs pos="100000">
              <a:srgbClr val="0099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63BF-9040-4D76-A5A7-7541AAE4539C}" type="datetime1">
              <a:rPr lang="th-TH" smtClean="0"/>
              <a:t>25/09/59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 dirty="0" smtClean="0"/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dirty="0" err="1" smtClean="0"/>
              <a:t>ปวช</a:t>
            </a:r>
            <a:r>
              <a:rPr lang="th-TH" dirty="0" smtClean="0"/>
              <a:t>.2 สาขาคอมพิวเตอร์ธุรกิจ วิทยาลัยเทคโนโลยีนครหาดใหญ่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177F-6446-4FD3-A294-CAB8FAFACF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003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98087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</a:t>
            </a:r>
            <a:r>
              <a:rPr lang="th-TH" sz="5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วิทยาลัยเทคโนโลยีนครหาดใหญ่</a:t>
            </a:r>
            <a:endParaRPr lang="th-TH" sz="5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4" y="98624"/>
            <a:ext cx="1275740" cy="1275740"/>
          </a:xfrm>
          <a:prstGeom prst="rect">
            <a:avLst/>
          </a:prstGeom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303062" y="1526184"/>
            <a:ext cx="8537874" cy="37759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4000" b="1" dirty="0" smtClean="0">
                <a:ln w="3175">
                  <a:noFill/>
                </a:ln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</a:t>
            </a:r>
          </a:p>
          <a:p>
            <a:pPr algn="ctr"/>
            <a:r>
              <a:rPr lang="th-TH" sz="4000" b="1" dirty="0" smtClean="0">
                <a:ln w="3175">
                  <a:noFill/>
                </a:ln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เพื่อพัฒนาผลสัมฤทธิ์ทางการเรียน</a:t>
            </a:r>
          </a:p>
          <a:p>
            <a:pPr algn="ctr"/>
            <a:r>
              <a:rPr lang="th-TH" sz="4000" b="1" dirty="0" smtClean="0">
                <a:ln w="3175">
                  <a:noFill/>
                </a:ln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รายวิชาคอมพิวเตอร์ในงานธุรกิจ </a:t>
            </a:r>
          </a:p>
          <a:p>
            <a:pPr algn="ctr"/>
            <a:r>
              <a:rPr lang="th-TH" sz="4000" b="1" dirty="0" smtClean="0">
                <a:ln w="3175">
                  <a:noFill/>
                </a:ln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เรื่อง เครือข่ายคอมพิวเตอร์ </a:t>
            </a:r>
          </a:p>
          <a:p>
            <a:pPr algn="ctr"/>
            <a:r>
              <a:rPr lang="th-TH" sz="4000" b="1" dirty="0" smtClean="0">
                <a:ln w="3175">
                  <a:noFill/>
                </a:ln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สำหรับ ระดับชั้น </a:t>
            </a:r>
            <a:r>
              <a:rPr lang="th-TH" sz="4000" b="1" dirty="0" err="1" smtClean="0">
                <a:ln w="3175">
                  <a:noFill/>
                </a:ln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4000" b="1" dirty="0" smtClean="0">
                <a:ln w="3175">
                  <a:noFill/>
                </a:ln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</a:t>
            </a:r>
          </a:p>
          <a:p>
            <a:pPr algn="ctr"/>
            <a:r>
              <a:rPr lang="th-TH" sz="4000" b="1" dirty="0" smtClean="0">
                <a:ln w="3175">
                  <a:noFill/>
                </a:ln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วิทยาลัยเทคโนโลยีนครหาดใหญ่</a:t>
            </a:r>
            <a:endParaRPr lang="th-TH" sz="4000" b="1" dirty="0">
              <a:ln w="3175">
                <a:noFill/>
              </a:ln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850154" y="5496772"/>
            <a:ext cx="6721475" cy="1141413"/>
            <a:chOff x="771525" y="5496772"/>
            <a:chExt cx="6721475" cy="1141413"/>
          </a:xfrm>
        </p:grpSpPr>
        <p:grpSp>
          <p:nvGrpSpPr>
            <p:cNvPr id="3" name="กลุ่ม 2"/>
            <p:cNvGrpSpPr/>
            <p:nvPr/>
          </p:nvGrpSpPr>
          <p:grpSpPr>
            <a:xfrm>
              <a:off x="771525" y="5496772"/>
              <a:ext cx="6359525" cy="1141413"/>
              <a:chOff x="2765425" y="5397500"/>
              <a:chExt cx="6359525" cy="1141413"/>
            </a:xfrm>
          </p:grpSpPr>
          <p:sp>
            <p:nvSpPr>
              <p:cNvPr id="10" name="สี่เหลี่ยมผืนผ้า 9"/>
              <p:cNvSpPr/>
              <p:nvPr/>
            </p:nvSpPr>
            <p:spPr>
              <a:xfrm>
                <a:off x="3727450" y="5397500"/>
                <a:ext cx="5397500" cy="1141413"/>
              </a:xfrm>
              <a:prstGeom prst="round2DiagRect">
                <a:avLst/>
              </a:prstGeom>
              <a:solidFill>
                <a:srgbClr val="72C8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2765425" y="5655089"/>
                <a:ext cx="4229100" cy="757404"/>
              </a:xfrm>
              <a:prstGeom prst="round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PRESENT BY : </a:t>
                </a:r>
                <a:endParaRPr lang="th-TH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</p:grpSp>
        <p:sp>
          <p:nvSpPr>
            <p:cNvPr id="13" name="สี่เหลี่ยมผืนผ้ามุมมน 12"/>
            <p:cNvSpPr/>
            <p:nvPr/>
          </p:nvSpPr>
          <p:spPr>
            <a:xfrm>
              <a:off x="3263900" y="5754361"/>
              <a:ext cx="4229100" cy="757404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กิตติภพ นาคมณี</a:t>
              </a:r>
              <a:endPara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460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มนมุมสี่เหลี่ยมผืนผ้าด้านเดียวกัน 8"/>
          <p:cNvSpPr/>
          <p:nvPr/>
        </p:nvSpPr>
        <p:spPr>
          <a:xfrm rot="10800000">
            <a:off x="211651" y="3786387"/>
            <a:ext cx="8754412" cy="2361738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ผลการวิเคราะห์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932615" y="63700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10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65300" y="6354190"/>
            <a:ext cx="5613400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83941" y="1434243"/>
            <a:ext cx="8650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ตารางที่ </a:t>
            </a:r>
            <a:r>
              <a:rPr lang="en-US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r>
              <a:rPr lang="th-TH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แสดง</a:t>
            </a:r>
            <a:r>
              <a:rPr lang="th-TH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เปรียบเทียบผลสัมฤทธิ์ ค่าเฉลี่ยและส่วนเบี่ยงเบนมาตรฐานจากคะแนนก่อนเรียนและหลังเรียน โดยใช้วิธีการศึกษาดูงานนอกสถานที่</a:t>
            </a:r>
            <a:r>
              <a:rPr lang="en-US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88591" y="3901356"/>
            <a:ext cx="86183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จากตารางที่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เปรียบเทียบ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ผลสัมฤทธิ์ คะแนนต่ำสุด คะแนนสูงสุด ค่าเฉลี่ยและส่วนเบี่ยงเบนมาตรฐานจากคะแนนก่อนเรียนและหลังเรียน โดยใช้วิธีการศึกษาดูงานนอกสถานที่ของการเรียนวิชาคอมพิวเตอร์ในงานธุรกิจ เรื่องเครือข่ายคอมพิวเตอร์ พบว่านักเรียนสอบหลังเรียน ได้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ค่าเฉลี่ยสูงสุดเท่ากับ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3.86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ส่วนเบี่ยงเบนมาตรฐานเท่ากับ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0.405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16" t="4605" r="856" b="2625"/>
          <a:stretch/>
        </p:blipFill>
        <p:spPr>
          <a:xfrm>
            <a:off x="213795" y="2433163"/>
            <a:ext cx="8734243" cy="136516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087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มนมุมสี่เหลี่ยมผืนผ้าด้านเดียวกัน 8"/>
          <p:cNvSpPr/>
          <p:nvPr/>
        </p:nvSpPr>
        <p:spPr>
          <a:xfrm rot="10800000">
            <a:off x="5499100" y="1104899"/>
            <a:ext cx="3555158" cy="5100639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ผลการวิเคราะห์ (ต่อ)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932615" y="63700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11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65300" y="6354190"/>
            <a:ext cx="5613400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715" r="715" b="1718"/>
          <a:stretch/>
        </p:blipFill>
        <p:spPr>
          <a:xfrm>
            <a:off x="774700" y="2259982"/>
            <a:ext cx="4053786" cy="394555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132522" y="1136406"/>
            <a:ext cx="5317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ตาราง</a:t>
            </a:r>
            <a:r>
              <a:rPr lang="th-TH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 </a:t>
            </a:r>
            <a:r>
              <a:rPr lang="en-US" sz="24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sz="24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400" dirty="0" smtClean="0">
                <a:solidFill>
                  <a:srgbClr val="FF0000"/>
                </a:solidFill>
              </a:rPr>
              <a:t>แสดง</a:t>
            </a:r>
            <a:r>
              <a:rPr lang="th-TH" sz="2400" dirty="0">
                <a:solidFill>
                  <a:srgbClr val="FF0000"/>
                </a:solidFill>
              </a:rPr>
              <a:t>เปรียบเทียบค่าพัฒนาการเรียนรู้ผลสัมฤทธิ์การเรียนจากคะแนนก่อนเรียนและหลังเรียน โดยใช้วิธีการศึกษาดูงานนอกสถานที่</a:t>
            </a:r>
            <a:r>
              <a:rPr lang="en-US" sz="2400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sz="2400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5600700" y="1396428"/>
            <a:ext cx="340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จากตารางที่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เมื่อ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เปรียบเทียบการพัฒนาการเรียนรู้ผลสัมฤทธิ์การเรียนจากคะแนนก่อนเรียนและหลังเรียน โดยใช้วิธีการศึกษาดูงานนอกสถานที่ของการเรียนวิชาคอมพิวเตอร์ในงานธุรกิจ เรื่องเครือข่ายคอมพิวเตอร์ ระหว่างผลสัมฤทธิ์ก่อนเรียนและหลังเรียนพบว่านักเรียนได้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ค่าพัฒนาการเท่ากับ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62.60%</a:t>
            </a:r>
          </a:p>
        </p:txBody>
      </p:sp>
    </p:spTree>
    <p:extLst>
      <p:ext uri="{BB962C8B-B14F-4D97-AF65-F5344CB8AC3E}">
        <p14:creationId xmlns:p14="http://schemas.microsoft.com/office/powerpoint/2010/main" val="702830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มนมุมสี่เหลี่ยมผืนผ้าด้านเดียวกัน 8"/>
          <p:cNvSpPr/>
          <p:nvPr/>
        </p:nvSpPr>
        <p:spPr>
          <a:xfrm rot="10800000">
            <a:off x="5499100" y="1104899"/>
            <a:ext cx="3555158" cy="5100639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ผลการวิเคราะห์ (ต่อ)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945315" y="63700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12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65300" y="6354190"/>
            <a:ext cx="5613400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5600700" y="1396428"/>
            <a:ext cx="340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จากตาราง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ความ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พึงพอใจต่อการจัดการเรียนรู้โดยวิธีการทัศนศึกษาดูงาน ของการเรียนวิชาคอมพิวเตอร์ในงานธุรกิจ เรื่องเครือข่ายคอมพิวเตอร์พบว่าความพึงพอใจต่อการจัดการเรียนรู้โดยวิธีการทัศนศึกษาดูงาน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ภาพรวมได้</a:t>
            </a: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ค่าเฉลี่ย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4.37 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และส่วนเบี่ยงมาตรฐานเท่ากับ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0.74 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ได้ระดับมาก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2522" y="1187206"/>
            <a:ext cx="53170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5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ตารางที่ </a:t>
            </a:r>
            <a:r>
              <a:rPr lang="en-US" sz="25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  <a:r>
              <a:rPr lang="en-US" sz="25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5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แสดงค่าเฉลี่ยและส่วนเบี่ยงมาตรฐานของความพึง</a:t>
            </a:r>
            <a:r>
              <a:rPr lang="th-TH" sz="2500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พอใจต่อ</a:t>
            </a:r>
            <a:r>
              <a:rPr lang="th-TH" sz="25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</a:t>
            </a:r>
            <a:r>
              <a:rPr lang="en-US" sz="2500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sz="2500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1023" r="943" b="986"/>
          <a:stretch/>
        </p:blipFill>
        <p:spPr>
          <a:xfrm>
            <a:off x="200232" y="2048980"/>
            <a:ext cx="5181600" cy="38735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651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มนมุมสี่เหลี่ยมผืนผ้าด้านเดียวกัน 8"/>
          <p:cNvSpPr/>
          <p:nvPr/>
        </p:nvSpPr>
        <p:spPr>
          <a:xfrm rot="10800000">
            <a:off x="691950" y="1104900"/>
            <a:ext cx="7848999" cy="5092700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สรุปผลการวิจัย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933450" y="1542724"/>
            <a:ext cx="72771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ผล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ัฒนาผลสัมฤทธิ์ทางการเรียนโดยการจัดการเรียนรู้วิธีการทัศนศึกษาดูงานในรายวิชาคอมพิวเตอร์ในงานธุรกิจ เรื่องเครือข่ายคอมพิวเตอร์ โดยการทำแบบทดสอบก่อนเรียนและหลังเรียน ซึ่งกลุ่มตัวอย่างวัดผลสัมฤทธิ์ทางการเรียนได้คะแนนเพิ่มขึ้น โดยวัดจากค่าคะแนนพัฒนาการ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62.60%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และ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การสังเกตพฤติกรรมการเรียนของนักเรียน มีความกระตือรือร้นสูง สนใจ ตั้งใจในการเรียน มีการแสวงหา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ความรู้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919915" y="63700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13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65300" y="6354190"/>
            <a:ext cx="5613400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3555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มนมุมสี่เหลี่ยมผืนผ้าด้านเดียวกัน 8"/>
          <p:cNvSpPr/>
          <p:nvPr/>
        </p:nvSpPr>
        <p:spPr>
          <a:xfrm rot="10800000">
            <a:off x="691950" y="1104900"/>
            <a:ext cx="7848999" cy="5092700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สรุปผลการวิจัย (ต่อ)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977900" y="1609776"/>
            <a:ext cx="7327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thaiDist">
              <a:buFont typeface="+mj-lt"/>
              <a:buAutoNum type="arabicPeriod" startAt="2"/>
            </a:pP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ผลศึกษาความ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พึงพอใจต่อการจัดการเรียนรู้โดยวิธีการทัศนศึกษาดูงานในรายวิชาคอมพิวเตอร์ในงานธุรกิจ เรื่องเครือข่ายคอมพิวเตอร์ พบว่ากลุ่มตัวอย่างได้ค่าเฉลี่ยเท่ากับ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4.37 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นักเรียนส่วน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ใหญ่มีความพึง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พอใจ ประทับใจกับวิทยากรและเจ้าหน้าที่ที่ได้ให้การต้อนรับและให้ความรู้อย่างเปิดเผย</a:t>
            </a:r>
          </a:p>
        </p:txBody>
      </p:sp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932615" y="63700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14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65300" y="6354190"/>
            <a:ext cx="5613400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0106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มนมุมสี่เหลี่ยมผืนผ้าด้านเดียวกัน 8"/>
          <p:cNvSpPr/>
          <p:nvPr/>
        </p:nvSpPr>
        <p:spPr>
          <a:xfrm rot="10800000">
            <a:off x="691950" y="1104900"/>
            <a:ext cx="7848999" cy="5092700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ข้อเสนอแนะ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939799" y="1554213"/>
            <a:ext cx="735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ควร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จัดกิจกรรมการเรียนรู้ และการติดตามการเรียนรู้อย่าง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ต่อเนื่อง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พัฒนา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เป็นบทเรียนคอมพิวเตอร์ช่วยสอนหรือ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CAI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ที่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จะทำให้ผู้สอนประหยัดเวลาในการสอน นักศึกษาสามารถเรียน และทบทวนบทเรียนได้ด้วยตนเองได้ดี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ยิ่งขึ้น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ควร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มีการศึกษาปัจจัยต่าง ๆ ที่ทำให้ผลสัมฤทธิ์ทางการเรียนสูงขึ้น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919915" y="63573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15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65300" y="6354190"/>
            <a:ext cx="5613400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9955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มนมุมสี่เหลี่ยมผืนผ้าด้านเดียวกัน 8"/>
          <p:cNvSpPr/>
          <p:nvPr/>
        </p:nvSpPr>
        <p:spPr>
          <a:xfrm rot="10800000">
            <a:off x="691950" y="1104900"/>
            <a:ext cx="7848999" cy="5092700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วัตถุประสงค์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939800" y="1435100"/>
            <a:ext cx="7353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thaiDist">
              <a:buAutoNum type="arabicPeriod"/>
            </a:pP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เพื่อ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ัฒนาผลสัมฤทธิ์ทางการเรียนโดยการจัดการเรียนรู้วิธีการทัศนศึกษาดูงานในรายวิชาคอมพิวเตอร์ในงานธุรกิจ เรื่องเครือข่ายคอมพิวเตอร์ ของนักเรียน ระดับชั้น</a:t>
            </a:r>
            <a:r>
              <a:rPr lang="th-TH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สาขา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คอมพิวเตอร์ธุรกิจ วิทยาลัยเทคโนโลยีนครหาดใหญ่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pPr marL="514350" indent="-514350" algn="thaiDist">
              <a:buAutoNum type="arabicPeriod"/>
            </a:pP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พื่อศึกษาความพึงพอใจต่อการจัดการเรียนรู้โดยวิธีการทัศนศึกษาดูงานในรายวิชาคอมพิวเตอร์ในงานธุรกิจ เรื่องเครือข่ายคอมพิวเตอร์ ของนักเรียน ระดับชั้น</a:t>
            </a:r>
            <a:r>
              <a:rPr lang="th-TH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สาขา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คอมพิวเตอร์ธุรกิจ </a:t>
            </a:r>
            <a:endParaRPr lang="th-TH" dirty="0" smtClean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thaiDist"/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วิทยาลัย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เทคโนโลยีนครหาดใหญ่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14350" indent="-514350" algn="thaiDist">
              <a:buAutoNum type="arabicPeriod"/>
            </a:pPr>
            <a:endParaRPr lang="th-TH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894515" y="63700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65300" y="6354190"/>
            <a:ext cx="5613400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2329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มนมุมสี่เหลี่ยมผืนผ้าด้านเดียวกัน 20"/>
          <p:cNvSpPr/>
          <p:nvPr/>
        </p:nvSpPr>
        <p:spPr>
          <a:xfrm rot="10800000">
            <a:off x="691950" y="1104900"/>
            <a:ext cx="7848999" cy="5092700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กรอบแนวคิดในการวิจัย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939800" y="1474295"/>
            <a:ext cx="7353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ผู้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วิจัยค้นคว้าหาข้อมูลอันประกอบด้วยแนวคิดทฤษฎีและงานวิจัยที่เกี่ยวข้องดังนี้คือ การจัดการเรียนรู้โดยวิธีการทัศนศึกษาดูงานและผลสัมฤทธิ์ทางการเรียน</a:t>
            </a:r>
          </a:p>
        </p:txBody>
      </p:sp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894515" y="63700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52896" y="6354190"/>
            <a:ext cx="5638207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895014" y="3490166"/>
            <a:ext cx="7442870" cy="1290737"/>
            <a:chOff x="1256361" y="3350466"/>
            <a:chExt cx="7442870" cy="1290737"/>
          </a:xfrm>
        </p:grpSpPr>
        <p:sp>
          <p:nvSpPr>
            <p:cNvPr id="11" name="Text Box 1"/>
            <p:cNvSpPr txBox="1"/>
            <p:nvPr/>
          </p:nvSpPr>
          <p:spPr>
            <a:xfrm>
              <a:off x="1256361" y="3482824"/>
              <a:ext cx="2746672" cy="1026023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thaiDist"/>
              <a:r>
                <a:rPr lang="th-TH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ordiaUPC" panose="020B0304020202020204" pitchFamily="34" charset="-34"/>
                  <a:ea typeface="Calibri" panose="020F0502020204030204" pitchFamily="34" charset="0"/>
                  <a:cs typeface="CordiaUPC" panose="020B0304020202020204" pitchFamily="34" charset="-34"/>
                </a:rPr>
                <a:t>การจัดการเรียนรู้โดยวิธีการทัศนศึกษาดู</a:t>
              </a:r>
              <a:r>
                <a:rPr lang="th-TH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ordiaUPC" panose="020B0304020202020204" pitchFamily="34" charset="-34"/>
                  <a:ea typeface="Calibri" panose="020F0502020204030204" pitchFamily="34" charset="0"/>
                  <a:cs typeface="CordiaUPC" panose="020B0304020202020204" pitchFamily="34" charset="-34"/>
                </a:rPr>
                <a:t>งาน</a:t>
              </a:r>
              <a:r>
                <a:rPr lang="th-TH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ordiaUPC" panose="020B0304020202020204" pitchFamily="34" charset="-34"/>
                  <a:ea typeface="Calibri" panose="020F0502020204030204" pitchFamily="34" charset="0"/>
                  <a:cs typeface="CordiaUPC" panose="020B0304020202020204" pitchFamily="34" charset="-34"/>
                </a:rPr>
                <a:t>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endParaRPr>
            </a:p>
          </p:txBody>
        </p:sp>
        <p:sp>
          <p:nvSpPr>
            <p:cNvPr id="13" name="Text Box 2"/>
            <p:cNvSpPr txBox="1"/>
            <p:nvPr/>
          </p:nvSpPr>
          <p:spPr>
            <a:xfrm>
              <a:off x="5393683" y="3350466"/>
              <a:ext cx="3305548" cy="1290737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thaiDist"/>
              <a:r>
                <a:rPr lang="th-TH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ordiaUPC" panose="020B0304020202020204" pitchFamily="34" charset="-34"/>
                  <a:ea typeface="Calibri" panose="020F0502020204030204" pitchFamily="34" charset="0"/>
                  <a:cs typeface="CordiaUPC" panose="020B0304020202020204" pitchFamily="34" charset="-34"/>
                </a:rPr>
                <a:t>ผลสัมฤทธิ์ทางการเรียนในรายวิชาคอมพิวเตอร์ในงานธุรกิจ เรื่องเครือข่าย</a:t>
              </a:r>
              <a:r>
                <a:rPr lang="th-TH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ordiaUPC" panose="020B0304020202020204" pitchFamily="34" charset="-34"/>
                  <a:ea typeface="Calibri" panose="020F0502020204030204" pitchFamily="34" charset="0"/>
                  <a:cs typeface="CordiaUPC" panose="020B0304020202020204" pitchFamily="34" charset="-34"/>
                </a:rPr>
                <a:t>คอมพิวเตอร์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endParaRPr>
            </a:p>
          </p:txBody>
        </p:sp>
        <p:cxnSp>
          <p:nvCxnSpPr>
            <p:cNvPr id="14" name="ลูกศรเชื่อมต่อแบบตรง 13"/>
            <p:cNvCxnSpPr/>
            <p:nvPr/>
          </p:nvCxnSpPr>
          <p:spPr>
            <a:xfrm>
              <a:off x="4003033" y="3996479"/>
              <a:ext cx="1390650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39800" y="5949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1390713" y="3075146"/>
            <a:ext cx="178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ตัวแปรอิสระ</a:t>
            </a:r>
            <a:endParaRPr lang="th-TH" b="1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5791498" y="2959699"/>
            <a:ext cx="178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ตัวแปรตาม</a:t>
            </a:r>
            <a:endParaRPr lang="th-TH" b="1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985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มนมุมสี่เหลี่ยมผืนผ้าด้านเดียวกัน 8"/>
          <p:cNvSpPr/>
          <p:nvPr/>
        </p:nvSpPr>
        <p:spPr>
          <a:xfrm rot="10800000">
            <a:off x="691950" y="1104900"/>
            <a:ext cx="7848999" cy="5092700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ประชากรและกลุ่มตัวอย่าง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939799" y="1589147"/>
            <a:ext cx="7353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วิจัยครั้งนี้ เป็นนักเรียน ระดับชั้นประกาศนียบัตรวิชาชีพ ชั้นปี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ในภาคเรียนที่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ประจำปีการศึกษา 255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สาขาคอมพิวเตอร์ธุรกิจ วิทยาลัยเทคโนโลยีนครหาดใหญ่ อำเภอ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หาดใหญ่ จังหวัด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สงขลา จำนวน 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คน</a:t>
            </a:r>
          </a:p>
        </p:txBody>
      </p:sp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894515" y="63700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65300" y="6354190"/>
            <a:ext cx="5613400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2879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มนมุมสี่เหลี่ยมผืนผ้าด้านเดียวกัน 8"/>
          <p:cNvSpPr/>
          <p:nvPr/>
        </p:nvSpPr>
        <p:spPr>
          <a:xfrm rot="10800000">
            <a:off x="691950" y="1104900"/>
            <a:ext cx="7848999" cy="5092700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การเก็บข้อมูล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939799" y="1522015"/>
            <a:ext cx="7353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ผู้วิจัยใช้วิธีการเก็บรวบรวมข้อมูลเชิงปริมาณประกอบการศึกษาครั้ง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นี้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สร้างแผนการสอนโดยยึดคำอธิบายรายวิชาคอมพิวเตอร์ในงานธุรกิจ เรื่องเครือข่ายคอมพิวเตอร์ เวลากำหนดสอนตั้งแต่วันที่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มิถุนายน พ.ศ.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2558 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ถึง วันที่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19 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มิถุนายน พ.ศ.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2558 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ในภาคเรียนที่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ปีการศึกษา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2558 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ประมาณ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 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สัปดาห์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ดำเนินการ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ทดสอบวัดผลสัมฤทธิ์ก่อน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เรียน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ดำเนินการ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สอนและพร้อมกับการเก็บรวบรวมเก็บข้อมูล ตามแผนการสอนโดยนำนักเรียนเข้าทัศนศึกษาดูงาน ณ สถานีเคเบิลใต้น้ำ ชลี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 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จังหวัด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สตูล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894515" y="63700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65300" y="6354190"/>
            <a:ext cx="5613400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71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มนมุมสี่เหลี่ยมผืนผ้าด้านเดียวกัน 8"/>
          <p:cNvSpPr/>
          <p:nvPr/>
        </p:nvSpPr>
        <p:spPr>
          <a:xfrm rot="10800000">
            <a:off x="691950" y="1104900"/>
            <a:ext cx="7848999" cy="5092700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การเก็บข้อมูล (ต่อ)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895350" y="1636315"/>
            <a:ext cx="7353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thaiDist">
              <a:buFont typeface="+mj-lt"/>
              <a:buAutoNum type="arabicPeriod" startAt="4"/>
            </a:pP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ดำเนินการ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ทดสอบหลังเรียนเพื่อนำมาเปรียบเทียบ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ผลสัมฤทธิ์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14350" indent="-514350" algn="thaiDist">
              <a:buFont typeface="+mj-lt"/>
              <a:buAutoNum type="arabicPeriod" startAt="4"/>
            </a:pP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สังเกต</a:t>
            </a: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พฤติกรรมการเรียน และการรายงานผลการทัศน</a:t>
            </a: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ศึกษา</a:t>
            </a:r>
          </a:p>
          <a:p>
            <a:pPr marL="514350" indent="-514350" algn="thaiDist">
              <a:buFont typeface="+mj-lt"/>
              <a:buAutoNum type="arabicPeriod" startAt="4"/>
            </a:pP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ดำเนินการทำแบบสอบถามความคิดเห็นและความพึงพอใจที่ต่อการจัดการเรียนรู้โดยวิธีทัศนศึกษาดูงาน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894515" y="63700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65300" y="6354190"/>
            <a:ext cx="5613400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1923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ด้านเดียวกัน 16"/>
          <p:cNvSpPr/>
          <p:nvPr/>
        </p:nvSpPr>
        <p:spPr>
          <a:xfrm rot="10800000">
            <a:off x="4583843" y="5165181"/>
            <a:ext cx="4368404" cy="793745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601074" y="5235166"/>
            <a:ext cx="4338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นักเรียนทดสอบผลสัมฤทธิ์ก่อนเรียน</a:t>
            </a:r>
            <a:r>
              <a:rPr lang="en-US" sz="20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/</a:t>
            </a:r>
            <a:r>
              <a:rPr lang="th-TH" sz="20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หลังเรียน</a:t>
            </a:r>
          </a:p>
          <a:p>
            <a:pPr algn="ctr"/>
            <a:r>
              <a:rPr lang="th-TH" sz="20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รายวิชาคอมพิวเตอร์ในงานธุรกิจ </a:t>
            </a:r>
          </a:p>
        </p:txBody>
      </p:sp>
      <p:sp>
        <p:nvSpPr>
          <p:cNvPr id="14" name="มนมุมสี่เหลี่ยมผืนผ้าด้านเดียวกัน 13"/>
          <p:cNvSpPr/>
          <p:nvPr/>
        </p:nvSpPr>
        <p:spPr>
          <a:xfrm rot="10800000">
            <a:off x="82783" y="5443139"/>
            <a:ext cx="4368404" cy="902879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ภาพหลักฐานการสอน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894515" y="63700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65300" y="6417690"/>
            <a:ext cx="5613400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2783" y="5412637"/>
            <a:ext cx="4338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ตัวอย่างแบบทดสอบย่อย ก่อนเรียน</a:t>
            </a:r>
            <a:r>
              <a:rPr lang="en-US" sz="20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/</a:t>
            </a:r>
            <a:r>
              <a:rPr lang="th-TH" sz="20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หลังเรียน </a:t>
            </a:r>
          </a:p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รายวิชาคอมพิวเตอร์ในงานธุรกิจ </a:t>
            </a:r>
          </a:p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หน่วยย่อยเครือข่ายคอมพิวเตอร์สารสนเทศ</a:t>
            </a:r>
            <a:endParaRPr lang="th-TH" sz="2000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" t="7611" r="8676" b="4033"/>
          <a:stretch/>
        </p:blipFill>
        <p:spPr>
          <a:xfrm>
            <a:off x="158983" y="1181100"/>
            <a:ext cx="4209817" cy="4238624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5"/>
          <a:stretch/>
        </p:blipFill>
        <p:spPr>
          <a:xfrm>
            <a:off x="4572000" y="1355042"/>
            <a:ext cx="4367547" cy="3821153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293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ด้านเดียวกัน 16"/>
          <p:cNvSpPr/>
          <p:nvPr/>
        </p:nvSpPr>
        <p:spPr>
          <a:xfrm rot="10800000">
            <a:off x="4681588" y="4948054"/>
            <a:ext cx="4368404" cy="902879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666226" y="5019936"/>
            <a:ext cx="4338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วิทยา</a:t>
            </a:r>
            <a:r>
              <a:rPr lang="th-TH" sz="24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กรอธิบายการเชื่อมต่ออินเตอร์เน็ตระหว่างประเทศและในประเทศไทย</a:t>
            </a:r>
            <a:endParaRPr lang="th-TH" sz="2400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" name="มนมุมสี่เหลี่ยมผืนผ้าด้านเดียวกัน 13"/>
          <p:cNvSpPr/>
          <p:nvPr/>
        </p:nvSpPr>
        <p:spPr>
          <a:xfrm rot="10800000">
            <a:off x="128076" y="4956170"/>
            <a:ext cx="4368404" cy="902879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ภาพหลักฐานการสอน (ต่อ)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894515" y="63700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65300" y="6354190"/>
            <a:ext cx="5613400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12714" y="5028052"/>
            <a:ext cx="4338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วิทยากรบรรยาย </a:t>
            </a:r>
            <a:r>
              <a:rPr lang="th-TH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เรื่องกำเนิดระบบเคบิลใต้น้ำและระบบอินเตอร์เน็ตในประเทศไทย</a:t>
            </a:r>
            <a:endParaRPr lang="th-TH" sz="2400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98" y="1663694"/>
            <a:ext cx="4462629" cy="3276601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" y="1663744"/>
            <a:ext cx="4447774" cy="3289299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915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มนมุมสี่เหลี่ยมผืนผ้าด้านเดียวกัน 14"/>
          <p:cNvSpPr/>
          <p:nvPr/>
        </p:nvSpPr>
        <p:spPr>
          <a:xfrm rot="10800000">
            <a:off x="4676541" y="4899812"/>
            <a:ext cx="4369989" cy="1213078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มนมุมสี่เหลี่ยมผืนผ้าด้านเดียวกัน 12"/>
          <p:cNvSpPr/>
          <p:nvPr/>
        </p:nvSpPr>
        <p:spPr>
          <a:xfrm rot="10800000">
            <a:off x="138509" y="4925212"/>
            <a:ext cx="4369989" cy="1187678"/>
          </a:xfrm>
          <a:prstGeom prst="round2Same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38513" y="4961773"/>
            <a:ext cx="4369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วิทยากรสอนสาธิตการเข้าสาย </a:t>
            </a:r>
            <a:r>
              <a:rPr lang="en-US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Fiber Optic </a:t>
            </a:r>
            <a:r>
              <a:rPr lang="th-TH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ให้นักเรียน นักศึกษา </a:t>
            </a:r>
          </a:p>
          <a:p>
            <a:pPr algn="ctr"/>
            <a:r>
              <a:rPr lang="th-TH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วิทยาลัยเทคโนโลยีนคร</a:t>
            </a:r>
            <a:r>
              <a:rPr lang="th-TH" sz="24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หาดใหญ่</a:t>
            </a:r>
            <a:endParaRPr lang="th-TH" sz="2400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7332"/>
            <a:ext cx="9144000" cy="86756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 smtClean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ภาพหลักฐานการสอน (ต่อ)</a:t>
            </a:r>
            <a:endParaRPr lang="th-TH" sz="44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623699" y="635419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8925" y="418307"/>
            <a:ext cx="485775" cy="4857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5" y="137717"/>
            <a:ext cx="1094184" cy="1094184"/>
          </a:xfrm>
          <a:prstGeom prst="rect">
            <a:avLst/>
          </a:prstGeom>
        </p:spPr>
      </p:pic>
      <p:sp>
        <p:nvSpPr>
          <p:cNvPr id="18" name="ตัวแทนหมายเลขสไลด์ 17"/>
          <p:cNvSpPr>
            <a:spLocks noGrp="1"/>
          </p:cNvSpPr>
          <p:nvPr>
            <p:ph type="sldNum" sz="quarter" idx="12"/>
          </p:nvPr>
        </p:nvSpPr>
        <p:spPr>
          <a:xfrm>
            <a:off x="6894515" y="6370065"/>
            <a:ext cx="2057400" cy="365125"/>
          </a:xfrm>
        </p:spPr>
        <p:txBody>
          <a:bodyPr/>
          <a:lstStyle/>
          <a:p>
            <a:fld id="{70B9177F-6446-4FD3-A294-CAB8FAFACF43}" type="slidenum">
              <a:rPr lang="th-TH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9</a:t>
            </a:fld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>
          <a:xfrm>
            <a:off x="1765300" y="6354190"/>
            <a:ext cx="5613400" cy="365125"/>
          </a:xfrm>
        </p:spPr>
        <p:txBody>
          <a:bodyPr/>
          <a:lstStyle/>
          <a:p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โดยวิธีการทัศนศึกษาดูงานเพื่อพัฒนาผลสัมฤทธิ์ทางการเรียนรายวิชาคอมพิวเตอร์ในงานธุรกิจ เรื่องเครือข่ายคอมพิวเตอร์ สำหรับ ระดับชั้น </a:t>
            </a:r>
            <a:r>
              <a:rPr lang="th-TH" sz="1400" dirty="0" err="1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ปวช</a:t>
            </a:r>
            <a:r>
              <a:rPr lang="th-TH" sz="1400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.2 สาขาคอมพิวเตอร์ธุรกิจ วิทยาลัยเทคโนโลยีนครหาดใหญ่</a:t>
            </a:r>
            <a:endParaRPr lang="th-TH" sz="14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9" b="17369"/>
          <a:stretch/>
        </p:blipFill>
        <p:spPr>
          <a:xfrm>
            <a:off x="4676544" y="1596845"/>
            <a:ext cx="4368799" cy="327660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6" name="สี่เหลี่ยมผืนผ้า 15"/>
          <p:cNvSpPr/>
          <p:nvPr/>
        </p:nvSpPr>
        <p:spPr>
          <a:xfrm>
            <a:off x="4676546" y="4961773"/>
            <a:ext cx="4369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ร่วมถ่ายภาพที่ระลึก</a:t>
            </a:r>
            <a:r>
              <a:rPr lang="th-TH" sz="2400" b="1" dirty="0" err="1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สถานีเค</a:t>
            </a:r>
            <a:r>
              <a:rPr lang="th-TH" sz="24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บิล ใต้น้ำ ชลี4 จังหวัดสตูล กับสาขาคอมพิวเตอร์ธุรกิจวิทยาลัยเทคโนโลยีนครหาดใหญ่</a:t>
            </a:r>
            <a:endParaRPr lang="th-TH" sz="2400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" y="1596845"/>
            <a:ext cx="4368801" cy="32766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470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1348</Words>
  <Application>Microsoft Office PowerPoint</Application>
  <PresentationFormat>On-screen Show (4:3)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Angsana New</vt:lpstr>
      <vt:lpstr>Arial</vt:lpstr>
      <vt:lpstr>Calibri</vt:lpstr>
      <vt:lpstr>Calibri Light</vt:lpstr>
      <vt:lpstr>Cordia New</vt:lpstr>
      <vt:lpstr>CordiaUPC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test</dc:creator>
  <cp:lastModifiedBy>Kittipop Nakmanee</cp:lastModifiedBy>
  <cp:revision>157</cp:revision>
  <dcterms:created xsi:type="dcterms:W3CDTF">2016-09-19T02:02:51Z</dcterms:created>
  <dcterms:modified xsi:type="dcterms:W3CDTF">2016-09-25T03:15:34Z</dcterms:modified>
</cp:coreProperties>
</file>